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57" r:id="rId4"/>
    <p:sldId id="267" r:id="rId5"/>
    <p:sldId id="268" r:id="rId6"/>
    <p:sldId id="259" r:id="rId7"/>
    <p:sldId id="258" r:id="rId8"/>
    <p:sldId id="260" r:id="rId9"/>
    <p:sldId id="261" r:id="rId10"/>
    <p:sldId id="269" r:id="rId11"/>
    <p:sldId id="262" r:id="rId12"/>
    <p:sldId id="265" r:id="rId13"/>
    <p:sldId id="263" r:id="rId14"/>
    <p:sldId id="270" r:id="rId15"/>
    <p:sldId id="264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9"/>
  </p:normalViewPr>
  <p:slideViewPr>
    <p:cSldViewPr snapToGrid="0" snapToObjects="1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C41593-D3B0-7242-9EF0-B70893BF8A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CC57487-474B-774F-9493-03168A5753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EAA789-1D3C-DD48-A45F-2DD902D3E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E0B20-7418-2545-B770-401A98EF0A1E}" type="datetimeFigureOut">
              <a:rPr kumimoji="1" lang="ko-KR" altLang="en-US" smtClean="0"/>
              <a:t>2019. 12. 8.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FDA070-2A4A-B449-81AA-8389601B6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F4FCBE-A05A-084F-BA19-10D0B86F3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18241-7FAC-CE4D-AB1A-FFC013CC4F4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46409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49FB2-3E87-D24E-897E-D6B1ED86F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56690C-DDF0-C542-A1A0-C39C8C54A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A50747-F07F-B444-8A1F-34D3EB116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E0B20-7418-2545-B770-401A98EF0A1E}" type="datetimeFigureOut">
              <a:rPr kumimoji="1" lang="ko-KR" altLang="en-US" smtClean="0"/>
              <a:t>2019. 12. 8.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31570A-88B3-3B47-AB87-85DC7A2C7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C3D894-F681-CC44-A388-F78CEA142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18241-7FAC-CE4D-AB1A-FFC013CC4F4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5098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16D5860-C0F4-7E4A-A56C-8EE309A54F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650A03D-B461-244C-BD8E-882641B748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387383-7590-8C45-B9E0-EC2D19380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E0B20-7418-2545-B770-401A98EF0A1E}" type="datetimeFigureOut">
              <a:rPr kumimoji="1" lang="ko-KR" altLang="en-US" smtClean="0"/>
              <a:t>2019. 12. 8.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8D88C9-4A95-0C49-8B09-08EF702A2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2896ED-C8FF-7841-B8F8-6EF505EBD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18241-7FAC-CE4D-AB1A-FFC013CC4F4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14571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F6403-3F5E-684A-A3E5-BED6C16C3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E1A688-EB9E-CC41-ADEC-CF7D8339E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86A7D0-9863-E34A-8085-1A30EA944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E0B20-7418-2545-B770-401A98EF0A1E}" type="datetimeFigureOut">
              <a:rPr kumimoji="1" lang="ko-KR" altLang="en-US" smtClean="0"/>
              <a:t>2019. 12. 8.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E88A4D-E255-D64F-BC05-D27C7AEDF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939575-DDAE-8E47-AB24-71BD2047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18241-7FAC-CE4D-AB1A-FFC013CC4F4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001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D64932-80E5-8347-8894-D348AFFD5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88DAEF-0A24-DF41-B923-F0D000A1A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DAA5C6-1C49-D548-AC57-011AEB3C0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E0B20-7418-2545-B770-401A98EF0A1E}" type="datetimeFigureOut">
              <a:rPr kumimoji="1" lang="ko-KR" altLang="en-US" smtClean="0"/>
              <a:t>2019. 12. 8.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1DFA67-4942-4048-9AAA-ED411C507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4DBCB1-540F-8A46-873D-8E8BCB0BB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18241-7FAC-CE4D-AB1A-FFC013CC4F4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2527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B26ECA-B021-614E-8494-501609E48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5E8E7C-1D65-8A47-9F6E-20BCBDE9E9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A9A45D-9D71-C04E-9851-101670EF4A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D968D3-58FE-464A-AB7D-9300E02D4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E0B20-7418-2545-B770-401A98EF0A1E}" type="datetimeFigureOut">
              <a:rPr kumimoji="1" lang="ko-KR" altLang="en-US" smtClean="0"/>
              <a:t>2019. 12. 8.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781128-BB82-FF47-8FB0-9E5AB49D7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EA6AA9-8497-424E-982C-E40E887B3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18241-7FAC-CE4D-AB1A-FFC013CC4F4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3065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D65323-D539-9A47-B31A-752AA4618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50E20C-71B2-EE4B-8FC0-DC20B39EE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327608-7ACB-DA4C-A721-1BF1C74091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C4B814-65F4-5D40-B96E-60BA2976AB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2FBEA8B-A32A-5246-B634-E0CCCC4C38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0ED88A4-0812-1B4C-B95B-F53F98DC0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E0B20-7418-2545-B770-401A98EF0A1E}" type="datetimeFigureOut">
              <a:rPr kumimoji="1" lang="ko-KR" altLang="en-US" smtClean="0"/>
              <a:t>2019. 12. 8.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88BBEB-653B-B24A-94C6-2E5927D0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230DAB-F85E-7E45-801A-334A4B6F5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18241-7FAC-CE4D-AB1A-FFC013CC4F4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9348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815C46-6555-A24F-93EE-2B83CF045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D081B53-3F3E-5749-AC36-DA90DEEA0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E0B20-7418-2545-B770-401A98EF0A1E}" type="datetimeFigureOut">
              <a:rPr kumimoji="1" lang="ko-KR" altLang="en-US" smtClean="0"/>
              <a:t>2019. 12. 8.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23BA23E-F94D-0D48-B590-1F762E768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1731E0-C758-9941-A899-71E585656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18241-7FAC-CE4D-AB1A-FFC013CC4F4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6776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7305EBA-5181-934F-B836-2F8789F99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E0B20-7418-2545-B770-401A98EF0A1E}" type="datetimeFigureOut">
              <a:rPr kumimoji="1" lang="ko-KR" altLang="en-US" smtClean="0"/>
              <a:t>2019. 12. 8.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3805574-08F3-434E-940A-E16AB889F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63AC12-D80A-3C48-A7A4-D59F55AEB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18241-7FAC-CE4D-AB1A-FFC013CC4F4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9613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2CAC47-5200-A647-AB45-6FD3681E0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BD1184-FC78-2A47-B165-CF4B13485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46DCA8-D4E5-E941-8CAE-03742790AA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BDDEB1-36EF-FB40-ADFD-B2E3EC402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E0B20-7418-2545-B770-401A98EF0A1E}" type="datetimeFigureOut">
              <a:rPr kumimoji="1" lang="ko-KR" altLang="en-US" smtClean="0"/>
              <a:t>2019. 12. 8.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DD7F84-CD8D-0C45-A2D7-BDDE4B19F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4FF6B1-E0C8-1F49-934F-9CBDDD1B2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18241-7FAC-CE4D-AB1A-FFC013CC4F4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816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95C89C-0237-E444-AFEA-867FAE85A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DED6397-AEAE-BC45-B6DF-6BF863AAA5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7EF297-A4E1-5741-9A78-43803A0971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EB235C-265F-DB4A-B359-42895E288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E0B20-7418-2545-B770-401A98EF0A1E}" type="datetimeFigureOut">
              <a:rPr kumimoji="1" lang="ko-KR" altLang="en-US" smtClean="0"/>
              <a:t>2019. 12. 8.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D056C3-F669-9443-A5C6-C5DDF8EC8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490A4E-E2F9-6244-B3E4-DBA55F4EB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18241-7FAC-CE4D-AB1A-FFC013CC4F4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9240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C12A580-A56B-3346-8272-9F4AC4370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8EC49D-096E-0C41-A7DF-E068A3D1B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D40FE2-F576-C84B-8108-49BEDD54EA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E0B20-7418-2545-B770-401A98EF0A1E}" type="datetimeFigureOut">
              <a:rPr kumimoji="1" lang="ko-KR" altLang="en-US" smtClean="0"/>
              <a:t>2019. 12. 8.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A66BEE-B40B-654B-9082-6116083A85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8D83AA-26C1-6F46-86C8-D0C94AAFCF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18241-7FAC-CE4D-AB1A-FFC013CC4F4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1812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3" Type="http://schemas.openxmlformats.org/officeDocument/2006/relationships/image" Target="../media/image16.tiff"/><Relationship Id="rId7" Type="http://schemas.openxmlformats.org/officeDocument/2006/relationships/image" Target="../media/image19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3.tiff"/><Relationship Id="rId4" Type="http://schemas.openxmlformats.org/officeDocument/2006/relationships/image" Target="../media/image17.tiff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m&#51004;&#47196;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lbwr3UMfGQ?start=258&amp;feature=oembed" TargetMode="External"/><Relationship Id="rId4" Type="http://schemas.openxmlformats.org/officeDocument/2006/relationships/hyperlink" Target="https://youtu.be/Slbwr3UMfGQ?t=257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9B7FA0-0FDA-1646-BE19-986E0F2BBC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 err="1"/>
              <a:t>최종발표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0F06809-5B0B-3349-94F6-EE535ADDC6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초안</a:t>
            </a:r>
          </a:p>
        </p:txBody>
      </p:sp>
    </p:spTree>
    <p:extLst>
      <p:ext uri="{BB962C8B-B14F-4D97-AF65-F5344CB8AC3E}">
        <p14:creationId xmlns:p14="http://schemas.microsoft.com/office/powerpoint/2010/main" val="644122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D49A6-F189-7047-8F31-0F8AD9F36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설명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IoT</a:t>
            </a:r>
            <a:r>
              <a:rPr kumimoji="1" lang="ko-KR" altLang="en-US" dirty="0"/>
              <a:t>장치 설정</a:t>
            </a:r>
            <a:r>
              <a:rPr kumimoji="1" lang="en-US" altLang="ko-KR" dirty="0"/>
              <a:t>(Captive Portal)</a:t>
            </a:r>
            <a:endParaRPr kumimoji="1"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DCB16E4-B808-0C42-BCA3-AD6936925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4248" y="1825625"/>
            <a:ext cx="5329551" cy="4351338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490B8D3A-9F2B-D349-8C9E-646163B7F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900" y="1825625"/>
            <a:ext cx="3113040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971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008C41-321C-6543-B044-66D01FD6A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IoT-Server </a:t>
            </a:r>
            <a:r>
              <a:rPr kumimoji="1" lang="ko-KR" altLang="en-US" dirty="0"/>
              <a:t>간 통신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133B3B-0844-1445-BC7C-AD3BFB5A1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024" y="3229317"/>
            <a:ext cx="976711" cy="9767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F18675-C4AA-6344-920F-80B7EFA83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577" y="3241423"/>
            <a:ext cx="952500" cy="952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0100706-A74E-4446-93C7-F9FCCABD0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4773" y="3046936"/>
            <a:ext cx="1341474" cy="1341474"/>
          </a:xfrm>
          <a:prstGeom prst="rect">
            <a:avLst/>
          </a:prstGeom>
        </p:spPr>
      </p:pic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D27295CF-D200-0547-933A-5F2D32703207}"/>
              </a:ext>
            </a:extLst>
          </p:cNvPr>
          <p:cNvCxnSpPr>
            <a:cxnSpLocks/>
            <a:stCxn id="4" idx="1"/>
            <a:endCxn id="5" idx="3"/>
          </p:cNvCxnSpPr>
          <p:nvPr/>
        </p:nvCxnSpPr>
        <p:spPr>
          <a:xfrm flipH="1">
            <a:off x="2400077" y="3717673"/>
            <a:ext cx="2991947" cy="0"/>
          </a:xfrm>
          <a:prstGeom prst="line">
            <a:avLst/>
          </a:prstGeom>
          <a:ln w="6350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6D000290-1F68-6349-97EF-965A7360BBC4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6368735" y="3717673"/>
            <a:ext cx="2876038" cy="0"/>
          </a:xfrm>
          <a:prstGeom prst="line">
            <a:avLst/>
          </a:prstGeom>
          <a:ln w="6350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2373022-4C45-B948-9852-1CA178EE53DC}"/>
              </a:ext>
            </a:extLst>
          </p:cNvPr>
          <p:cNvSpPr txBox="1"/>
          <p:nvPr/>
        </p:nvSpPr>
        <p:spPr>
          <a:xfrm>
            <a:off x="5492976" y="4206028"/>
            <a:ext cx="958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Wi-Fi Router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C888CD-935D-AC4B-A55D-8765BC72BC3A}"/>
              </a:ext>
            </a:extLst>
          </p:cNvPr>
          <p:cNvSpPr txBox="1"/>
          <p:nvPr/>
        </p:nvSpPr>
        <p:spPr>
          <a:xfrm>
            <a:off x="9258486" y="4039270"/>
            <a:ext cx="1949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Arduino</a:t>
            </a:r>
          </a:p>
          <a:p>
            <a:r>
              <a:rPr kumimoji="1" lang="en-US" altLang="ko-KR" dirty="0"/>
              <a:t>(Station mode)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67AD73-3A6E-5B48-BA2C-C49851BED39D}"/>
              </a:ext>
            </a:extLst>
          </p:cNvPr>
          <p:cNvSpPr txBox="1"/>
          <p:nvPr/>
        </p:nvSpPr>
        <p:spPr>
          <a:xfrm>
            <a:off x="1463469" y="4200678"/>
            <a:ext cx="1981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Internet</a:t>
            </a:r>
          </a:p>
          <a:p>
            <a:r>
              <a:rPr kumimoji="1" lang="en-US" altLang="ko-KR" dirty="0"/>
              <a:t>(Django Server)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554807-BFC0-B64E-9D42-FDF64EF8B751}"/>
              </a:ext>
            </a:extLst>
          </p:cNvPr>
          <p:cNvSpPr txBox="1"/>
          <p:nvPr/>
        </p:nvSpPr>
        <p:spPr>
          <a:xfrm>
            <a:off x="3121814" y="1744146"/>
            <a:ext cx="5885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아두이노에서는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WebSocket</a:t>
            </a:r>
            <a:r>
              <a:rPr kumimoji="1" lang="ko-KR" altLang="en-US" dirty="0"/>
              <a:t>을 </a:t>
            </a:r>
            <a:r>
              <a:rPr kumimoji="1" lang="ko-KR" altLang="en-US" dirty="0" err="1"/>
              <a:t>지원하지않음</a:t>
            </a:r>
            <a:endParaRPr kumimoji="1" lang="en-US" altLang="ko-KR" dirty="0"/>
          </a:p>
          <a:p>
            <a:r>
              <a:rPr kumimoji="1" lang="ko-KR" altLang="en-US" dirty="0"/>
              <a:t>따라서 </a:t>
            </a:r>
            <a:r>
              <a:rPr kumimoji="1" lang="en-US" altLang="ko-KR" dirty="0"/>
              <a:t>Ajax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주기적으로 </a:t>
            </a:r>
            <a:r>
              <a:rPr kumimoji="1" lang="en-US" altLang="ko-KR" dirty="0"/>
              <a:t>Polling</a:t>
            </a:r>
            <a:r>
              <a:rPr kumimoji="1" lang="ko-KR" altLang="en-US" dirty="0"/>
              <a:t>하는 방식으로 구현</a:t>
            </a:r>
          </a:p>
        </p:txBody>
      </p:sp>
      <p:sp>
        <p:nvSpPr>
          <p:cNvPr id="31" name="오른쪽 화살표[R] 30">
            <a:extLst>
              <a:ext uri="{FF2B5EF4-FFF2-40B4-BE49-F238E27FC236}">
                <a16:creationId xmlns:a16="http://schemas.microsoft.com/office/drawing/2014/main" id="{5A3603D6-11CF-F140-AF27-24A381B76F47}"/>
              </a:ext>
            </a:extLst>
          </p:cNvPr>
          <p:cNvSpPr/>
          <p:nvPr/>
        </p:nvSpPr>
        <p:spPr>
          <a:xfrm>
            <a:off x="2601175" y="4691467"/>
            <a:ext cx="6558407" cy="4237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JSON</a:t>
            </a:r>
            <a:r>
              <a:rPr kumimoji="1" lang="ko-KR" altLang="en-US" dirty="0"/>
              <a:t> </a:t>
            </a:r>
            <a:r>
              <a:rPr kumimoji="1" lang="en-US" altLang="ko-KR" dirty="0"/>
              <a:t>Data</a:t>
            </a:r>
            <a:r>
              <a:rPr kumimoji="1" lang="ko-KR" altLang="en-US" dirty="0"/>
              <a:t> 반환</a:t>
            </a:r>
          </a:p>
        </p:txBody>
      </p:sp>
      <p:sp>
        <p:nvSpPr>
          <p:cNvPr id="32" name="오른쪽 화살표[R] 31">
            <a:extLst>
              <a:ext uri="{FF2B5EF4-FFF2-40B4-BE49-F238E27FC236}">
                <a16:creationId xmlns:a16="http://schemas.microsoft.com/office/drawing/2014/main" id="{4206AE9D-1862-714F-9DC6-8845360E5086}"/>
              </a:ext>
            </a:extLst>
          </p:cNvPr>
          <p:cNvSpPr/>
          <p:nvPr/>
        </p:nvSpPr>
        <p:spPr>
          <a:xfrm rot="10800000">
            <a:off x="2611640" y="2684065"/>
            <a:ext cx="6558407" cy="4237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6A46AF-1E20-2C41-B9AA-8EFB2F4ACC11}"/>
              </a:ext>
            </a:extLst>
          </p:cNvPr>
          <p:cNvSpPr txBox="1"/>
          <p:nvPr/>
        </p:nvSpPr>
        <p:spPr>
          <a:xfrm>
            <a:off x="3768595" y="2711296"/>
            <a:ext cx="4055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</a:rPr>
              <a:t>지속적으로 </a:t>
            </a:r>
            <a:r>
              <a:rPr kumimoji="1" lang="en-US" altLang="ko-KR" dirty="0">
                <a:solidFill>
                  <a:schemeClr val="bg1"/>
                </a:solidFill>
              </a:rPr>
              <a:t>HTTP</a:t>
            </a:r>
            <a:r>
              <a:rPr kumimoji="1" lang="ko-KR" altLang="en-US" dirty="0">
                <a:solidFill>
                  <a:schemeClr val="bg1"/>
                </a:solidFill>
              </a:rPr>
              <a:t>기반</a:t>
            </a:r>
            <a:r>
              <a:rPr kumimoji="1" lang="en-US" altLang="ko-KR" dirty="0">
                <a:solidFill>
                  <a:schemeClr val="bg1"/>
                </a:solidFill>
              </a:rPr>
              <a:t> REST API</a:t>
            </a:r>
            <a:r>
              <a:rPr kumimoji="1" lang="ko-KR" altLang="en-US" dirty="0">
                <a:solidFill>
                  <a:schemeClr val="bg1"/>
                </a:solidFill>
              </a:rPr>
              <a:t> 요청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FE55A5-6559-8941-85B5-DC69351908EC}"/>
              </a:ext>
            </a:extLst>
          </p:cNvPr>
          <p:cNvSpPr txBox="1"/>
          <p:nvPr/>
        </p:nvSpPr>
        <p:spPr>
          <a:xfrm>
            <a:off x="6825923" y="3780365"/>
            <a:ext cx="1892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/>
              <a:t>설정한 </a:t>
            </a:r>
            <a:r>
              <a:rPr kumimoji="1" lang="en-US" altLang="ko-KR" sz="1400" dirty="0"/>
              <a:t>Wi-Fi</a:t>
            </a:r>
            <a:r>
              <a:rPr kumimoji="1" lang="ko-KR" altLang="en-US" sz="1400" dirty="0"/>
              <a:t>로 접속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787D75-38EB-5E4E-B694-5D55D106DB45}"/>
              </a:ext>
            </a:extLst>
          </p:cNvPr>
          <p:cNvSpPr txBox="1"/>
          <p:nvPr/>
        </p:nvSpPr>
        <p:spPr>
          <a:xfrm>
            <a:off x="3921071" y="6123543"/>
            <a:ext cx="3143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POSTMAN</a:t>
            </a:r>
            <a:r>
              <a:rPr kumimoji="1" lang="ko-KR" altLang="en-US" dirty="0"/>
              <a:t> 캡쳐 이미지 추가</a:t>
            </a:r>
          </a:p>
        </p:txBody>
      </p:sp>
    </p:spTree>
    <p:extLst>
      <p:ext uri="{BB962C8B-B14F-4D97-AF65-F5344CB8AC3E}">
        <p14:creationId xmlns:p14="http://schemas.microsoft.com/office/powerpoint/2010/main" val="3073006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1D7EBC6C-A874-6046-B36B-282126ACC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332" y="2115080"/>
            <a:ext cx="1068354" cy="10683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C988805-BE6C-0C41-A99F-59C831DB3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폭탄돌리기게임에서의 </a:t>
            </a:r>
            <a:r>
              <a:rPr kumimoji="1" lang="en-US" altLang="ko-KR" dirty="0"/>
              <a:t>IoT-4D</a:t>
            </a:r>
            <a:r>
              <a:rPr kumimoji="1" lang="ko-KR" altLang="en-US" dirty="0"/>
              <a:t>효과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9485D3-5CF2-FF48-A069-18A297575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23595" y="3662360"/>
            <a:ext cx="992776" cy="20016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FD8C302-023E-3246-A23F-77A9CF340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937991" y="1383047"/>
            <a:ext cx="1539825" cy="217584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79FF1A0-8537-124C-81C5-3AC6913F5C18}"/>
              </a:ext>
            </a:extLst>
          </p:cNvPr>
          <p:cNvSpPr/>
          <p:nvPr/>
        </p:nvSpPr>
        <p:spPr>
          <a:xfrm>
            <a:off x="1799089" y="1817975"/>
            <a:ext cx="1770449" cy="131863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97FF15D-9160-B342-9941-5B95BEFA9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4733" y="3391189"/>
            <a:ext cx="1068354" cy="106835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639A952-B9A4-3B41-83F7-91577F9D53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1219" y="1711725"/>
            <a:ext cx="1815214" cy="181521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C7C815C-65FC-0742-A4AF-94F88DB8213A}"/>
              </a:ext>
            </a:extLst>
          </p:cNvPr>
          <p:cNvSpPr txBox="1"/>
          <p:nvPr/>
        </p:nvSpPr>
        <p:spPr>
          <a:xfrm>
            <a:off x="925033" y="3259959"/>
            <a:ext cx="4123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현재 폭탄을 들고있는 유저닉네임표시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323A852-BB48-314B-A036-5CAC3079A6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0112" y="4250306"/>
            <a:ext cx="3032642" cy="120439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DB1CB75-B859-BF4F-8348-697A16B727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9742" y="3259959"/>
            <a:ext cx="1255944" cy="83729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82B342F-7E3A-2444-877A-39B4ADF768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5795" y="4118487"/>
            <a:ext cx="974760" cy="97476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72E235F-FF69-B346-87EF-52EFC4026C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9039" y="1974426"/>
            <a:ext cx="1055580" cy="105558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C63BDAD-93AE-D440-8E28-914EA138AE0A}"/>
              </a:ext>
            </a:extLst>
          </p:cNvPr>
          <p:cNvSpPr txBox="1"/>
          <p:nvPr/>
        </p:nvSpPr>
        <p:spPr>
          <a:xfrm>
            <a:off x="2269321" y="24136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</a:rPr>
              <a:t>국민이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59049CC-812B-9845-822E-D2F949BCB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424616" y="3662360"/>
            <a:ext cx="992776" cy="200161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1D6DADC-ECEA-A743-A34D-75767D65A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23594" y="4775424"/>
            <a:ext cx="992776" cy="200161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43FB99E-F013-F84E-A7E0-F441802696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424616" y="4775424"/>
            <a:ext cx="992776" cy="2001612"/>
          </a:xfrm>
          <a:prstGeom prst="rect">
            <a:avLst/>
          </a:prstGeom>
        </p:spPr>
      </p:pic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C8CEC79F-3DEE-8D49-8E4F-583C58ECF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5753" y="1825625"/>
            <a:ext cx="4299037" cy="4351338"/>
          </a:xfrm>
        </p:spPr>
        <p:txBody>
          <a:bodyPr>
            <a:normAutofit/>
          </a:bodyPr>
          <a:lstStyle/>
          <a:p>
            <a:r>
              <a:rPr kumimoji="1" lang="en-US" altLang="ko-KR" sz="2400" dirty="0"/>
              <a:t>7</a:t>
            </a:r>
            <a:r>
              <a:rPr kumimoji="1" lang="ko-KR" altLang="en-US" sz="2400" dirty="0"/>
              <a:t>세그먼트로 타이머 표시</a:t>
            </a:r>
            <a:endParaRPr kumimoji="1" lang="en-US" altLang="ko-KR" sz="2400" dirty="0"/>
          </a:p>
          <a:p>
            <a:r>
              <a:rPr kumimoji="1" lang="ko-KR" altLang="en-US" sz="2400" dirty="0" err="1"/>
              <a:t>부저를</a:t>
            </a:r>
            <a:r>
              <a:rPr kumimoji="1" lang="ko-KR" altLang="en-US" sz="2400" dirty="0"/>
              <a:t> 이용하여 폭탄이 </a:t>
            </a:r>
            <a:r>
              <a:rPr kumimoji="1" lang="ko-KR" altLang="en-US" sz="2400" dirty="0" err="1"/>
              <a:t>넘겨질때마다</a:t>
            </a:r>
            <a:r>
              <a:rPr kumimoji="1" lang="ko-KR" altLang="en-US" sz="2400" dirty="0"/>
              <a:t> </a:t>
            </a:r>
            <a:r>
              <a:rPr kumimoji="1" lang="ko-KR" altLang="en-US" sz="2400" dirty="0" err="1"/>
              <a:t>비프음</a:t>
            </a:r>
            <a:r>
              <a:rPr kumimoji="1" lang="ko-KR" altLang="en-US" sz="2400" dirty="0"/>
              <a:t> 출력</a:t>
            </a:r>
            <a:endParaRPr kumimoji="1" lang="en-US" altLang="ko-KR" sz="2400" dirty="0"/>
          </a:p>
          <a:p>
            <a:r>
              <a:rPr kumimoji="1" lang="ko-KR" altLang="en-US" sz="2400" dirty="0"/>
              <a:t>폭탄이 터질 때  </a:t>
            </a:r>
            <a:r>
              <a:rPr kumimoji="1" lang="ko-KR" altLang="en-US" sz="2400" dirty="0" err="1"/>
              <a:t>서보모터를</a:t>
            </a:r>
            <a:r>
              <a:rPr kumimoji="1" lang="ko-KR" altLang="en-US" sz="2400" dirty="0"/>
              <a:t> 작동시켜 뾰족한 것을 이용해 풍선이 터지는 효과 구현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151C58F-A6B2-FD4B-AD1B-A3CDAF3BF9BC}"/>
              </a:ext>
            </a:extLst>
          </p:cNvPr>
          <p:cNvSpPr txBox="1"/>
          <p:nvPr/>
        </p:nvSpPr>
        <p:spPr>
          <a:xfrm>
            <a:off x="76160" y="6336904"/>
            <a:ext cx="6296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자신에게 폭탄이 왔을 때 폭탄을 눌러 </a:t>
            </a:r>
            <a:r>
              <a:rPr kumimoji="1" lang="ko-KR" altLang="en-US" dirty="0" err="1"/>
              <a:t>다른사람에게</a:t>
            </a:r>
            <a:r>
              <a:rPr kumimoji="1" lang="ko-KR" altLang="en-US" dirty="0"/>
              <a:t> 넘기기</a:t>
            </a:r>
          </a:p>
        </p:txBody>
      </p:sp>
    </p:spTree>
    <p:extLst>
      <p:ext uri="{BB962C8B-B14F-4D97-AF65-F5344CB8AC3E}">
        <p14:creationId xmlns:p14="http://schemas.microsoft.com/office/powerpoint/2010/main" val="1997523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B26FCB-E30D-5A45-BDFB-7B578F08F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Arduino</a:t>
            </a:r>
            <a:r>
              <a:rPr kumimoji="1" lang="ko-KR" altLang="en-US" dirty="0"/>
              <a:t> 회로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E40E30-CDD6-5C42-A66E-FE306F132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6974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71E8C-96BF-CE4D-A700-BF78C1A0E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팀원 역할 수행</a:t>
            </a:r>
          </a:p>
        </p:txBody>
      </p:sp>
      <p:pic>
        <p:nvPicPr>
          <p:cNvPr id="5" name="내용 개체 틀 4" descr="스크린샷, 모니터, 컴퓨터, 화면이(가) 표시된 사진&#10;&#10;자동 생성된 설명">
            <a:extLst>
              <a:ext uri="{FF2B5EF4-FFF2-40B4-BE49-F238E27FC236}">
                <a16:creationId xmlns:a16="http://schemas.microsoft.com/office/drawing/2014/main" id="{F90ACE24-E685-6B4A-ADD0-445ECF3E56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6172" y="1825625"/>
            <a:ext cx="719965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A14C5E-F599-6B46-8BDB-F3D9DFB52DD5}"/>
              </a:ext>
            </a:extLst>
          </p:cNvPr>
          <p:cNvSpPr txBox="1"/>
          <p:nvPr/>
        </p:nvSpPr>
        <p:spPr>
          <a:xfrm>
            <a:off x="2693096" y="6325644"/>
            <a:ext cx="7301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모든 팀원이 개발에 참여하여 프로젝트를 수월하게 진행될 수 있었음</a:t>
            </a:r>
          </a:p>
        </p:txBody>
      </p:sp>
    </p:spTree>
    <p:extLst>
      <p:ext uri="{BB962C8B-B14F-4D97-AF65-F5344CB8AC3E}">
        <p14:creationId xmlns:p14="http://schemas.microsoft.com/office/powerpoint/2010/main" val="2258937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C8ADB1-E790-E046-A21C-A9626147B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7B294E-C80C-A34F-A113-8B7F199EC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>
                <a:hlinkClick r:id="rId2"/>
              </a:rPr>
              <a:t>www.com</a:t>
            </a:r>
            <a:r>
              <a:rPr kumimoji="1" lang="ko-KR" altLang="en-US" dirty="0">
                <a:hlinkClick r:id="rId2"/>
              </a:rPr>
              <a:t>으로</a:t>
            </a:r>
            <a:r>
              <a:rPr kumimoji="1" lang="ko-KR" altLang="en-US" dirty="0"/>
              <a:t> 접속해주세요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0196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24C007-97A3-1C45-AE3F-BF7481ECE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배포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68F69B-500E-8B4C-AEE4-47335C44F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40800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008C41-321C-6543-B044-66D01FD6A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IoT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이용한 게임의 </a:t>
            </a:r>
            <a:r>
              <a:rPr kumimoji="1" lang="en-US" altLang="ko-KR" dirty="0"/>
              <a:t>4D</a:t>
            </a:r>
            <a:r>
              <a:rPr kumimoji="1" lang="ko-KR" altLang="en-US" dirty="0"/>
              <a:t>효과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133B3B-0844-1445-BC7C-AD3BFB5A1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851" y="2636697"/>
            <a:ext cx="976711" cy="9767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F18675-C4AA-6344-920F-80B7EFA83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639" y="1690688"/>
            <a:ext cx="952500" cy="952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0100706-A74E-4446-93C7-F9FCCABD0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9568" y="3880668"/>
            <a:ext cx="1341474" cy="13414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E69474A-0249-6445-9649-C13AAC2A4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1759" y="4265388"/>
            <a:ext cx="1443924" cy="1443924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BF6E7ED-B67C-1F4F-A8D3-B4149DD53E75}"/>
              </a:ext>
            </a:extLst>
          </p:cNvPr>
          <p:cNvCxnSpPr>
            <a:stCxn id="7" idx="0"/>
            <a:endCxn id="5" idx="1"/>
          </p:cNvCxnSpPr>
          <p:nvPr/>
        </p:nvCxnSpPr>
        <p:spPr>
          <a:xfrm flipV="1">
            <a:off x="2303721" y="2166938"/>
            <a:ext cx="2622918" cy="2098450"/>
          </a:xfrm>
          <a:prstGeom prst="line">
            <a:avLst/>
          </a:prstGeom>
          <a:ln w="6350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D27295CF-D200-0547-933A-5F2D32703207}"/>
              </a:ext>
            </a:extLst>
          </p:cNvPr>
          <p:cNvCxnSpPr>
            <a:cxnSpLocks/>
            <a:stCxn id="4" idx="1"/>
            <a:endCxn id="5" idx="3"/>
          </p:cNvCxnSpPr>
          <p:nvPr/>
        </p:nvCxnSpPr>
        <p:spPr>
          <a:xfrm flipH="1" flipV="1">
            <a:off x="5879139" y="2166938"/>
            <a:ext cx="1080712" cy="958115"/>
          </a:xfrm>
          <a:prstGeom prst="line">
            <a:avLst/>
          </a:prstGeom>
          <a:ln w="6350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6D000290-1F68-6349-97EF-965A7360BBC4}"/>
              </a:ext>
            </a:extLst>
          </p:cNvPr>
          <p:cNvCxnSpPr>
            <a:cxnSpLocks/>
          </p:cNvCxnSpPr>
          <p:nvPr/>
        </p:nvCxnSpPr>
        <p:spPr>
          <a:xfrm flipH="1" flipV="1">
            <a:off x="7936562" y="3619797"/>
            <a:ext cx="667571" cy="703557"/>
          </a:xfrm>
          <a:prstGeom prst="line">
            <a:avLst/>
          </a:prstGeom>
          <a:ln w="6350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9CB22BC-0B3E-3745-9AB7-8FBC19F5E398}"/>
              </a:ext>
            </a:extLst>
          </p:cNvPr>
          <p:cNvCxnSpPr>
            <a:cxnSpLocks/>
          </p:cNvCxnSpPr>
          <p:nvPr/>
        </p:nvCxnSpPr>
        <p:spPr>
          <a:xfrm flipH="1" flipV="1">
            <a:off x="9035115" y="4766678"/>
            <a:ext cx="495926" cy="653162"/>
          </a:xfrm>
          <a:prstGeom prst="line">
            <a:avLst/>
          </a:prstGeom>
          <a:ln w="6350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06FAB15E-21CE-E74F-BA37-B0AC865306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5752" y="5415194"/>
            <a:ext cx="588236" cy="58823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2373022-4C45-B948-9852-1CA178EE53DC}"/>
              </a:ext>
            </a:extLst>
          </p:cNvPr>
          <p:cNvSpPr txBox="1"/>
          <p:nvPr/>
        </p:nvSpPr>
        <p:spPr>
          <a:xfrm>
            <a:off x="7060803" y="3613408"/>
            <a:ext cx="958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Wi-Fi Router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C888CD-935D-AC4B-A55D-8765BC72BC3A}"/>
              </a:ext>
            </a:extLst>
          </p:cNvPr>
          <p:cNvSpPr txBox="1"/>
          <p:nvPr/>
        </p:nvSpPr>
        <p:spPr>
          <a:xfrm>
            <a:off x="8203281" y="4873002"/>
            <a:ext cx="1192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Arduino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130C01-9560-1447-8BA6-10FA8AA22D02}"/>
              </a:ext>
            </a:extLst>
          </p:cNvPr>
          <p:cNvSpPr txBox="1"/>
          <p:nvPr/>
        </p:nvSpPr>
        <p:spPr>
          <a:xfrm>
            <a:off x="8834723" y="6034212"/>
            <a:ext cx="2058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각종 입출력 장치</a:t>
            </a:r>
            <a:endParaRPr kumimoji="1" lang="en-US" altLang="ko-K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67AD73-3A6E-5B48-BA2C-C49851BED39D}"/>
              </a:ext>
            </a:extLst>
          </p:cNvPr>
          <p:cNvSpPr txBox="1"/>
          <p:nvPr/>
        </p:nvSpPr>
        <p:spPr>
          <a:xfrm>
            <a:off x="4942531" y="2649943"/>
            <a:ext cx="1153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Internet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788549-F165-544D-B5B9-0DE51818A64B}"/>
              </a:ext>
            </a:extLst>
          </p:cNvPr>
          <p:cNvSpPr txBox="1"/>
          <p:nvPr/>
        </p:nvSpPr>
        <p:spPr>
          <a:xfrm>
            <a:off x="1298912" y="5711046"/>
            <a:ext cx="4220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Gaming Device</a:t>
            </a:r>
          </a:p>
          <a:p>
            <a:r>
              <a:rPr kumimoji="1" lang="en-US" altLang="ko-KR" dirty="0"/>
              <a:t>(PC, Smart Phone, Table PC etc..)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6AB53CF-A54D-A249-8042-69539153D1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3189" y="2543024"/>
            <a:ext cx="952501" cy="9525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7B9F360-FA03-404A-97A6-82DC2BBB1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050" y="2507752"/>
            <a:ext cx="828159" cy="82815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7CC2677-EADC-CF44-9E30-239318471794}"/>
              </a:ext>
            </a:extLst>
          </p:cNvPr>
          <p:cNvSpPr txBox="1"/>
          <p:nvPr/>
        </p:nvSpPr>
        <p:spPr>
          <a:xfrm>
            <a:off x="1593747" y="3348957"/>
            <a:ext cx="3817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Wi-Fi or Cellular Network</a:t>
            </a:r>
            <a:endParaRPr kumimoji="1"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98ECB6D-A7E3-0741-A973-D6892EBCA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0381" y="2884769"/>
            <a:ext cx="968438" cy="64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20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3ACD5-2C6E-A44A-ABF3-C1937F195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4D</a:t>
            </a:r>
            <a:r>
              <a:rPr kumimoji="1" lang="ko-KR" altLang="en-US" dirty="0"/>
              <a:t>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A6CE61-7F8C-BA4B-B5D8-D458B9A82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영상에서 효과가 발생했을 경우</a:t>
            </a:r>
            <a:r>
              <a:rPr kumimoji="1" lang="en-US" altLang="ko-KR" dirty="0"/>
              <a:t>, </a:t>
            </a:r>
            <a:r>
              <a:rPr kumimoji="1" lang="ko-KR" altLang="en-US" dirty="0"/>
              <a:t>기계 장비 등을 통해 그 물리적인 효과를 준다</a:t>
            </a:r>
            <a:endParaRPr kumimoji="1" lang="en-US" altLang="ko-KR" dirty="0"/>
          </a:p>
          <a:p>
            <a:r>
              <a:rPr kumimoji="1" lang="ko-KR" altLang="en-US" dirty="0"/>
              <a:t>영상에 물이 흐르면 객석에도 물보라가 나오고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번개가치고</a:t>
            </a:r>
            <a:r>
              <a:rPr kumimoji="1" lang="ko-KR" altLang="en-US" dirty="0"/>
              <a:t> 바람이 불고</a:t>
            </a:r>
            <a:r>
              <a:rPr kumimoji="1" lang="en-US" altLang="ko-KR" dirty="0"/>
              <a:t>... </a:t>
            </a:r>
            <a:r>
              <a:rPr kumimoji="1" lang="ko-KR" altLang="en-US" dirty="0"/>
              <a:t>등의 특수효과가 </a:t>
            </a:r>
            <a:r>
              <a:rPr kumimoji="1" lang="ko-KR" altLang="en-US" dirty="0" err="1"/>
              <a:t>더해짐에</a:t>
            </a:r>
            <a:r>
              <a:rPr kumimoji="1" lang="ko-KR" altLang="en-US" dirty="0"/>
              <a:t> 따라 관람객에게 보다 큰 놀라움과 깊은 감동을 전해 준다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8985D4-7E7A-544F-9183-AA9EF4928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96" y="1825625"/>
            <a:ext cx="5671404" cy="376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654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568E3-5B76-9048-AF62-0058F982A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4D </a:t>
            </a:r>
            <a:r>
              <a:rPr kumimoji="1" lang="ko-KR" altLang="en-US" dirty="0"/>
              <a:t>게임 컨셉 영상</a:t>
            </a:r>
            <a:r>
              <a:rPr kumimoji="1" lang="en-US" altLang="ko-KR" dirty="0"/>
              <a:t>(SNL GTA</a:t>
            </a:r>
            <a:r>
              <a:rPr kumimoji="1" lang="ko-KR" altLang="en-US" dirty="0"/>
              <a:t>군대</a:t>
            </a:r>
            <a:r>
              <a:rPr kumimoji="1" lang="en-US" altLang="ko-KR" dirty="0"/>
              <a:t>2)</a:t>
            </a:r>
            <a:endParaRPr kumimoji="1" lang="ko-KR" altLang="en-US" dirty="0"/>
          </a:p>
        </p:txBody>
      </p:sp>
      <p:pic>
        <p:nvPicPr>
          <p:cNvPr id="4" name="온라인 미디어 3" descr="SNL KOREA ìì¦4 - Ep.37 : GTAêµ°ë 2">
            <a:hlinkClick r:id="" action="ppaction://media"/>
            <a:extLst>
              <a:ext uri="{FF2B5EF4-FFF2-40B4-BE49-F238E27FC236}">
                <a16:creationId xmlns:a16="http://schemas.microsoft.com/office/drawing/2014/main" id="{97A28E53-8D54-4B44-A128-CC41C8BE0C63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18683" y="1690688"/>
            <a:ext cx="8975651" cy="50486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141B2F-8606-1C48-A736-B283853D5697}"/>
              </a:ext>
            </a:extLst>
          </p:cNvPr>
          <p:cNvSpPr txBox="1"/>
          <p:nvPr/>
        </p:nvSpPr>
        <p:spPr>
          <a:xfrm>
            <a:off x="1056166" y="6858000"/>
            <a:ext cx="9900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참고 영상 </a:t>
            </a:r>
            <a:r>
              <a:rPr kumimoji="1" lang="en" altLang="ko-KR" dirty="0">
                <a:hlinkClick r:id="rId4"/>
              </a:rPr>
              <a:t>https://youtu.be/Slbwr3UMfGQ?t=25</a:t>
            </a:r>
            <a:r>
              <a:rPr kumimoji="1" lang="en-US" altLang="ko-KR" dirty="0">
                <a:hlinkClick r:id="rId4"/>
              </a:rPr>
              <a:t>7</a:t>
            </a:r>
            <a:r>
              <a:rPr kumimoji="1" lang="ko-KR" altLang="en-US" dirty="0"/>
              <a:t> </a:t>
            </a:r>
            <a:r>
              <a:rPr kumimoji="1" lang="en-US" altLang="ko-KR" dirty="0"/>
              <a:t>4</a:t>
            </a:r>
            <a:r>
              <a:rPr kumimoji="1" lang="ko-KR" altLang="en-US" dirty="0"/>
              <a:t>분</a:t>
            </a:r>
            <a:r>
              <a:rPr kumimoji="1" lang="en-US" altLang="ko-KR" dirty="0"/>
              <a:t>15</a:t>
            </a:r>
            <a:r>
              <a:rPr kumimoji="1" lang="ko-KR" altLang="en-US" dirty="0"/>
              <a:t>초부터</a:t>
            </a:r>
          </a:p>
        </p:txBody>
      </p:sp>
    </p:spTree>
    <p:extLst>
      <p:ext uri="{BB962C8B-B14F-4D97-AF65-F5344CB8AC3E}">
        <p14:creationId xmlns:p14="http://schemas.microsoft.com/office/powerpoint/2010/main" val="48805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5EF4AA-0BFC-5646-912F-CB79DAE63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IoT(Internet of Things, </a:t>
            </a:r>
            <a:r>
              <a:rPr kumimoji="1" lang="ko-KR" altLang="en-US" dirty="0" err="1"/>
              <a:t>사물인터넷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264CA0-7FE6-8B44-89A0-4A99F768A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r>
              <a:rPr kumimoji="1" lang="ko-KR" altLang="en-US" dirty="0"/>
              <a:t>각종 사물에 센서와 통신 기능을 내장하여 인터넷에 연결하는 기술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FAE38C-8382-1B4C-8184-83AF6E534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58" y="1552465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952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E0DC68-084A-414D-AE19-BC32D095D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ESP32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0404AA-577A-B548-AF90-0A55C4F03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lnSpcReduction="10000"/>
          </a:bodyPr>
          <a:lstStyle/>
          <a:p>
            <a:r>
              <a:rPr lang="en" altLang="ko-KR" dirty="0"/>
              <a:t>ESP32</a:t>
            </a:r>
            <a:r>
              <a:rPr lang="ko-KR" altLang="en-US" dirty="0"/>
              <a:t>는 </a:t>
            </a:r>
            <a:r>
              <a:rPr lang="en" altLang="ko-KR" dirty="0"/>
              <a:t>Wi-Fi </a:t>
            </a:r>
            <a:r>
              <a:rPr lang="ko-KR" altLang="en-US" dirty="0"/>
              <a:t>및 이중 모드 </a:t>
            </a:r>
            <a:r>
              <a:rPr lang="en" altLang="ko-KR" dirty="0"/>
              <a:t>Bluetooth</a:t>
            </a:r>
            <a:r>
              <a:rPr lang="ko-KR" altLang="en-US" dirty="0"/>
              <a:t>가 통합 된 칩 마이크로 컨트롤러의 저가형 저전력 시스템</a:t>
            </a:r>
            <a:endParaRPr lang="en-US" altLang="ko-KR" dirty="0"/>
          </a:p>
          <a:p>
            <a:r>
              <a:rPr kumimoji="1" lang="ko-KR" altLang="en-US" dirty="0"/>
              <a:t>메모리</a:t>
            </a:r>
            <a:r>
              <a:rPr kumimoji="1" lang="en-US" altLang="ko-KR" dirty="0"/>
              <a:t>: 520 </a:t>
            </a:r>
            <a:r>
              <a:rPr kumimoji="1" lang="en" altLang="ko-KR" dirty="0"/>
              <a:t>KiB SRAM</a:t>
            </a:r>
          </a:p>
          <a:p>
            <a:r>
              <a:rPr kumimoji="1" lang="ko-KR" altLang="en-US" dirty="0"/>
              <a:t>제조사</a:t>
            </a:r>
            <a:r>
              <a:rPr kumimoji="1" lang="en-US" altLang="ko-KR" dirty="0"/>
              <a:t>: </a:t>
            </a:r>
            <a:r>
              <a:rPr kumimoji="1" lang="en" altLang="ko-KR" dirty="0" err="1"/>
              <a:t>Espressif</a:t>
            </a:r>
            <a:r>
              <a:rPr kumimoji="1" lang="en" altLang="ko-KR" dirty="0"/>
              <a:t> Systems</a:t>
            </a:r>
            <a:endParaRPr kumimoji="1" lang="ko-KR" altLang="en-US" dirty="0"/>
          </a:p>
          <a:p>
            <a:r>
              <a:rPr kumimoji="1" lang="en" altLang="ko-KR" dirty="0"/>
              <a:t>CPU: </a:t>
            </a:r>
            <a:r>
              <a:rPr kumimoji="1" lang="en" altLang="ko-KR" dirty="0" err="1"/>
              <a:t>Tensilica</a:t>
            </a:r>
            <a:r>
              <a:rPr kumimoji="1" lang="en" altLang="ko-KR" dirty="0"/>
              <a:t> </a:t>
            </a:r>
            <a:r>
              <a:rPr kumimoji="1" lang="en" altLang="ko-KR" dirty="0" err="1"/>
              <a:t>Xtensa</a:t>
            </a:r>
            <a:r>
              <a:rPr kumimoji="1" lang="en" altLang="ko-KR" dirty="0"/>
              <a:t> LX6 microprocessor @ 160 or 240MHz</a:t>
            </a:r>
          </a:p>
          <a:p>
            <a:r>
              <a:rPr kumimoji="1" lang="ko-KR" altLang="en-US" dirty="0"/>
              <a:t>전원</a:t>
            </a:r>
            <a:r>
              <a:rPr kumimoji="1" lang="en-US" altLang="ko-KR" dirty="0"/>
              <a:t>: 3.3 </a:t>
            </a:r>
            <a:r>
              <a:rPr kumimoji="1" lang="en" altLang="ko-KR" dirty="0"/>
              <a:t>V DC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6BF3BC-7D65-C74E-814B-04FC84D9D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414" y="1825625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38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D49A6-F189-7047-8F31-0F8AD9F36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설명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IoT</a:t>
            </a:r>
            <a:r>
              <a:rPr kumimoji="1" lang="ko-KR" altLang="en-US" dirty="0"/>
              <a:t>장치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10D717-6AB5-C646-BAB1-ED1BFFEB1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470" y="3428999"/>
            <a:ext cx="2007781" cy="2007781"/>
          </a:xfrm>
          <a:prstGeom prst="rect">
            <a:avLst/>
          </a:prstGeom>
        </p:spPr>
      </p:pic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730D46B-7BEC-5C41-B7BA-AEE92C516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97048" y="3257337"/>
            <a:ext cx="704831" cy="70483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307589-CB22-F449-B1FB-8757535A7070}"/>
              </a:ext>
            </a:extLst>
          </p:cNvPr>
          <p:cNvSpPr txBox="1"/>
          <p:nvPr/>
        </p:nvSpPr>
        <p:spPr>
          <a:xfrm>
            <a:off x="1215988" y="5067448"/>
            <a:ext cx="350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AP mode</a:t>
            </a:r>
            <a:endParaRPr kumimoji="1" lang="ko-KR" altLang="en-US" dirty="0"/>
          </a:p>
        </p:txBody>
      </p:sp>
      <p:pic>
        <p:nvPicPr>
          <p:cNvPr id="9" name="그림 8" descr="시계이(가) 표시된 사진&#10;&#10;자동 생성된 설명">
            <a:extLst>
              <a:ext uri="{FF2B5EF4-FFF2-40B4-BE49-F238E27FC236}">
                <a16:creationId xmlns:a16="http://schemas.microsoft.com/office/drawing/2014/main" id="{74F48BAD-FF62-A74F-A54C-EFECF261C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7138" y="3257337"/>
            <a:ext cx="2293641" cy="2293641"/>
          </a:xfrm>
          <a:prstGeom prst="rect">
            <a:avLst/>
          </a:prstGeom>
        </p:spPr>
      </p:pic>
      <p:pic>
        <p:nvPicPr>
          <p:cNvPr id="10" name="내용 개체 틀 5">
            <a:extLst>
              <a:ext uri="{FF2B5EF4-FFF2-40B4-BE49-F238E27FC236}">
                <a16:creationId xmlns:a16="http://schemas.microsoft.com/office/drawing/2014/main" id="{318C08A2-D5EA-FE48-9B7B-B3A9B40E9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254285" y="2773807"/>
            <a:ext cx="704831" cy="704831"/>
          </a:xfrm>
          <a:prstGeom prst="rect">
            <a:avLst/>
          </a:prstGeom>
        </p:spPr>
      </p:pic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5D6B237A-A617-E94F-B782-91A0B6CCD749}"/>
              </a:ext>
            </a:extLst>
          </p:cNvPr>
          <p:cNvSpPr/>
          <p:nvPr/>
        </p:nvSpPr>
        <p:spPr>
          <a:xfrm rot="10800000">
            <a:off x="4199860" y="4752753"/>
            <a:ext cx="3377278" cy="3146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모서리가 둥근 사각형 설명선[R] 11">
            <a:extLst>
              <a:ext uri="{FF2B5EF4-FFF2-40B4-BE49-F238E27FC236}">
                <a16:creationId xmlns:a16="http://schemas.microsoft.com/office/drawing/2014/main" id="{80DAB489-E8D4-F947-AD5D-F51F24877EBC}"/>
              </a:ext>
            </a:extLst>
          </p:cNvPr>
          <p:cNvSpPr/>
          <p:nvPr/>
        </p:nvSpPr>
        <p:spPr>
          <a:xfrm>
            <a:off x="5011312" y="3427111"/>
            <a:ext cx="1754372" cy="1070114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Captive</a:t>
            </a:r>
          </a:p>
          <a:p>
            <a:pPr algn="ctr"/>
            <a:r>
              <a:rPr kumimoji="1" lang="en-US" altLang="ko-KR" dirty="0"/>
              <a:t>Portal</a:t>
            </a:r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612F0D-CC32-A549-AE0B-6C466022713B}"/>
              </a:ext>
            </a:extLst>
          </p:cNvPr>
          <p:cNvSpPr txBox="1"/>
          <p:nvPr/>
        </p:nvSpPr>
        <p:spPr>
          <a:xfrm>
            <a:off x="4763552" y="5049726"/>
            <a:ext cx="26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Wi-Fi</a:t>
            </a:r>
            <a:r>
              <a:rPr kumimoji="1" lang="ko-KR" altLang="en-US" dirty="0"/>
              <a:t> 정보 설정</a:t>
            </a:r>
          </a:p>
        </p:txBody>
      </p:sp>
    </p:spTree>
    <p:extLst>
      <p:ext uri="{BB962C8B-B14F-4D97-AF65-F5344CB8AC3E}">
        <p14:creationId xmlns:p14="http://schemas.microsoft.com/office/powerpoint/2010/main" val="1525066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D49A6-F189-7047-8F31-0F8AD9F36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설명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IoT</a:t>
            </a:r>
            <a:r>
              <a:rPr kumimoji="1" lang="ko-KR" altLang="en-US" dirty="0"/>
              <a:t>장치 설정</a:t>
            </a:r>
            <a:r>
              <a:rPr kumimoji="1" lang="en-US" altLang="ko-KR" dirty="0"/>
              <a:t>(Captive Portal)</a:t>
            </a:r>
            <a:endParaRPr kumimoji="1"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DCB16E4-B808-0C42-BCA3-AD6936925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4248" y="1825625"/>
            <a:ext cx="5329551" cy="4351338"/>
          </a:xfrm>
        </p:spPr>
        <p:txBody>
          <a:bodyPr/>
          <a:lstStyle/>
          <a:p>
            <a:r>
              <a:rPr lang="en" altLang="ko-KR" dirty="0"/>
              <a:t>A captive portal is a web page accessed with a web browser that is displayed to newly connected users of a Wi-Fi network before they are granted broader access to network resources.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A9DB08D-4C56-AD40-BCC7-EE6BAB249A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576" y="1825625"/>
            <a:ext cx="5329550" cy="328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12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326</Words>
  <Application>Microsoft Macintosh PowerPoint</Application>
  <PresentationFormat>와이드스크린</PresentationFormat>
  <Paragraphs>58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최종발표</vt:lpstr>
      <vt:lpstr>배포</vt:lpstr>
      <vt:lpstr>IoT를 이용한 게임의 4D효과 구현</vt:lpstr>
      <vt:lpstr>4D란?</vt:lpstr>
      <vt:lpstr>4D 게임 컨셉 영상(SNL GTA군대2)</vt:lpstr>
      <vt:lpstr>IoT(Internet of Things, 사물인터넷)</vt:lpstr>
      <vt:lpstr>ESP32</vt:lpstr>
      <vt:lpstr>설명 – IoT장치 설정</vt:lpstr>
      <vt:lpstr>설명 – IoT장치 설정(Captive Portal)</vt:lpstr>
      <vt:lpstr>설명 – IoT장치 설정(Captive Portal)</vt:lpstr>
      <vt:lpstr>IoT-Server 간 통신</vt:lpstr>
      <vt:lpstr>폭탄돌리기게임에서의 IoT-4D효과</vt:lpstr>
      <vt:lpstr>Arduino 회로</vt:lpstr>
      <vt:lpstr>팀원 역할 수행</vt:lpstr>
      <vt:lpstr>시연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최종발표</dc:title>
  <dc:creator>(소프트웨어학부)박정섭</dc:creator>
  <cp:lastModifiedBy>(소프트웨어학부)박정섭</cp:lastModifiedBy>
  <cp:revision>16</cp:revision>
  <dcterms:created xsi:type="dcterms:W3CDTF">2019-12-08T10:08:14Z</dcterms:created>
  <dcterms:modified xsi:type="dcterms:W3CDTF">2019-12-08T13:12:32Z</dcterms:modified>
</cp:coreProperties>
</file>